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1" r:id="rId2"/>
    <p:sldId id="352" r:id="rId3"/>
  </p:sldIdLst>
  <p:sldSz cx="12190413" cy="6859588"/>
  <p:notesSz cx="6797675" cy="987425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44216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88433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32649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76864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721079" algn="l" defTabSz="10884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265296" algn="l" defTabSz="10884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809512" algn="l" defTabSz="10884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353728" algn="l" defTabSz="10884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A3B"/>
    <a:srgbClr val="02A5E2"/>
    <a:srgbClr val="E6E6E6"/>
    <a:srgbClr val="2DC8FF"/>
    <a:srgbClr val="FF2568"/>
    <a:srgbClr val="218F8B"/>
    <a:srgbClr val="B3EBFF"/>
    <a:srgbClr val="EE9024"/>
    <a:srgbClr val="D3CECB"/>
    <a:srgbClr val="FF3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627" autoAdjust="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2880"/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50" y="-9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815" y="1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54" tIns="43777" rIns="87554" bIns="43777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21" y="1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54" tIns="43777" rIns="87554" bIns="43777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4575EE-1CBD-4892-A541-25890A7F7B7E}" type="datetimeFigureOut">
              <a:rPr lang="he-IL"/>
              <a:pPr>
                <a:defRPr/>
              </a:pPr>
              <a:t>י"א/שבט/תשפ"א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815" y="9379542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54" tIns="43777" rIns="87554" bIns="43777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21" y="9379542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54" tIns="43777" rIns="87554" bIns="43777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6010B07-E8BB-4671-9DC5-793AF84BE08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51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815" y="1"/>
            <a:ext cx="2945862" cy="493176"/>
          </a:xfrm>
          <a:prstGeom prst="rect">
            <a:avLst/>
          </a:prstGeom>
        </p:spPr>
        <p:txBody>
          <a:bodyPr vert="horz" lIns="94838" tIns="47419" rIns="94838" bIns="47419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21" y="1"/>
            <a:ext cx="2945862" cy="493176"/>
          </a:xfrm>
          <a:prstGeom prst="rect">
            <a:avLst/>
          </a:prstGeom>
        </p:spPr>
        <p:txBody>
          <a:bodyPr vert="horz" lIns="94838" tIns="47419" rIns="94838" bIns="47419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6AFF3A-9D53-46EA-ABA9-7935486A152A}" type="datetimeFigureOut">
              <a:rPr lang="he-IL"/>
              <a:pPr>
                <a:defRPr/>
              </a:pPr>
              <a:t>י"א/שבט/תשפ"א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8" tIns="47419" rIns="94838" bIns="47419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66" y="4689771"/>
            <a:ext cx="5438748" cy="4443184"/>
          </a:xfrm>
          <a:prstGeom prst="rect">
            <a:avLst/>
          </a:prstGeom>
        </p:spPr>
        <p:txBody>
          <a:bodyPr vert="horz" lIns="94838" tIns="47419" rIns="94838" bIns="47419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815" y="9379542"/>
            <a:ext cx="2945862" cy="493176"/>
          </a:xfrm>
          <a:prstGeom prst="rect">
            <a:avLst/>
          </a:prstGeom>
        </p:spPr>
        <p:txBody>
          <a:bodyPr vert="horz" lIns="94838" tIns="47419" rIns="94838" bIns="47419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21" y="9379542"/>
            <a:ext cx="2945862" cy="493176"/>
          </a:xfrm>
          <a:prstGeom prst="rect">
            <a:avLst/>
          </a:prstGeom>
        </p:spPr>
        <p:txBody>
          <a:bodyPr vert="horz" lIns="94838" tIns="47419" rIns="94838" bIns="47419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622CED-D53C-4C4A-B092-73E2F5DF8CB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0218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16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433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649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6864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079" algn="r" defTabSz="1088433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296" algn="r" defTabSz="1088433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512" algn="r" defTabSz="1088433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3728" algn="r" defTabSz="1088433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1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544216" algn="ctr" rtl="1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1088433" algn="ctr" rtl="1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632649" algn="ctr" rtl="1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2176864" algn="ctr" rtl="1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408162" indent="-408162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352" indent="-340135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540" indent="-272108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757" indent="-272108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972" indent="-272108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188" indent="-272108" algn="r" defTabSz="1088433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405" indent="-272108" algn="r" defTabSz="1088433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621" indent="-272108" algn="r" defTabSz="1088433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836" indent="-272108" algn="r" defTabSz="1088433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16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33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49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64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079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296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12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728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0413" cy="6872149"/>
            <a:chOff x="0" y="0"/>
            <a:chExt cx="12190413" cy="687214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94"/>
              <a:ext cx="10281422" cy="685499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214886" y="0"/>
              <a:ext cx="8975527" cy="6872149"/>
            </a:xfrm>
            <a:prstGeom prst="rect">
              <a:avLst/>
            </a:prstGeom>
            <a:gradFill flip="none" rotWithShape="1">
              <a:gsLst>
                <a:gs pos="55000">
                  <a:srgbClr val="FBFDFE">
                    <a:alpha val="9200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213004" y="3"/>
            <a:ext cx="161904" cy="1743600"/>
            <a:chOff x="10133346" y="3"/>
            <a:chExt cx="161904" cy="1743600"/>
          </a:xfrm>
          <a:solidFill>
            <a:srgbClr val="ED1A3B"/>
          </a:solidFill>
        </p:grpSpPr>
        <p:grpSp>
          <p:nvGrpSpPr>
            <p:cNvPr id="9" name="Group 8"/>
            <p:cNvGrpSpPr/>
            <p:nvPr/>
          </p:nvGrpSpPr>
          <p:grpSpPr>
            <a:xfrm>
              <a:off x="10133346" y="3"/>
              <a:ext cx="161904" cy="1404036"/>
              <a:chOff x="514911" y="0"/>
              <a:chExt cx="121444" cy="1052783"/>
            </a:xfrm>
            <a:grpFill/>
          </p:grpSpPr>
          <p:sp>
            <p:nvSpPr>
              <p:cNvPr id="11" name="Freeform 12"/>
              <p:cNvSpPr>
                <a:spLocks noChangeAspect="1"/>
              </p:cNvSpPr>
              <p:nvPr userDrawn="1"/>
            </p:nvSpPr>
            <p:spPr bwMode="gray">
              <a:xfrm rot="10800000">
                <a:off x="514911" y="0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Freeform 12"/>
              <p:cNvSpPr>
                <a:spLocks noChangeAspect="1"/>
              </p:cNvSpPr>
              <p:nvPr userDrawn="1"/>
            </p:nvSpPr>
            <p:spPr bwMode="gray">
              <a:xfrm rot="10800000">
                <a:off x="514911" y="346868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Freeform 12"/>
              <p:cNvSpPr>
                <a:spLocks noChangeAspect="1"/>
              </p:cNvSpPr>
              <p:nvPr userDrawn="1"/>
            </p:nvSpPr>
            <p:spPr bwMode="gray">
              <a:xfrm rot="10800000">
                <a:off x="514911" y="590820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Freeform 12"/>
            <p:cNvSpPr>
              <a:spLocks noChangeAspect="1"/>
            </p:cNvSpPr>
            <p:nvPr userDrawn="1"/>
          </p:nvSpPr>
          <p:spPr bwMode="gray">
            <a:xfrm rot="10800000">
              <a:off x="10133346" y="1127510"/>
              <a:ext cx="161904" cy="616093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0" y="456"/>
                </a:cxn>
                <a:cxn ang="0">
                  <a:pos x="120" y="456"/>
                </a:cxn>
                <a:cxn ang="0">
                  <a:pos x="120" y="0"/>
                </a:cxn>
                <a:cxn ang="0">
                  <a:pos x="0" y="85"/>
                </a:cxn>
              </a:cxnLst>
              <a:rect l="0" t="0" r="r" b="b"/>
              <a:pathLst>
                <a:path w="120" h="456">
                  <a:moveTo>
                    <a:pt x="0" y="85"/>
                  </a:moveTo>
                  <a:lnTo>
                    <a:pt x="0" y="456"/>
                  </a:lnTo>
                  <a:lnTo>
                    <a:pt x="120" y="456"/>
                  </a:lnTo>
                  <a:lnTo>
                    <a:pt x="120" y="0"/>
                  </a:lnTo>
                  <a:lnTo>
                    <a:pt x="0" y="8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91427" tIns="45714" rIns="91427" bIns="45714"/>
            <a:lstStyle/>
            <a:p>
              <a:pPr algn="ctr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221889" y="4845460"/>
            <a:ext cx="161904" cy="2026689"/>
            <a:chOff x="10142231" y="4845460"/>
            <a:chExt cx="161904" cy="2026689"/>
          </a:xfrm>
          <a:solidFill>
            <a:srgbClr val="ED1A3B"/>
          </a:solidFill>
        </p:grpSpPr>
        <p:grpSp>
          <p:nvGrpSpPr>
            <p:cNvPr id="15" name="Group 14"/>
            <p:cNvGrpSpPr/>
            <p:nvPr/>
          </p:nvGrpSpPr>
          <p:grpSpPr>
            <a:xfrm>
              <a:off x="10142231" y="4845460"/>
              <a:ext cx="161904" cy="2026689"/>
              <a:chOff x="9626415" y="4845460"/>
              <a:chExt cx="161904" cy="2026689"/>
            </a:xfrm>
            <a:grpFill/>
          </p:grpSpPr>
          <p:grpSp>
            <p:nvGrpSpPr>
              <p:cNvPr id="22" name="Group 3"/>
              <p:cNvGrpSpPr/>
              <p:nvPr/>
            </p:nvGrpSpPr>
            <p:grpSpPr>
              <a:xfrm>
                <a:off x="9626415" y="4845460"/>
                <a:ext cx="161904" cy="1089986"/>
                <a:chOff x="513955" y="4330963"/>
                <a:chExt cx="121444" cy="817300"/>
              </a:xfrm>
              <a:grpFill/>
            </p:grpSpPr>
            <p:sp>
              <p:nvSpPr>
                <p:cNvPr id="31" name="Freeform 30"/>
                <p:cNvSpPr>
                  <a:spLocks noChangeAspect="1"/>
                </p:cNvSpPr>
                <p:nvPr/>
              </p:nvSpPr>
              <p:spPr bwMode="gray">
                <a:xfrm>
                  <a:off x="513955" y="4330963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Freeform 31"/>
                <p:cNvSpPr>
                  <a:spLocks noChangeAspect="1"/>
                </p:cNvSpPr>
                <p:nvPr userDrawn="1"/>
              </p:nvSpPr>
              <p:spPr bwMode="gray">
                <a:xfrm>
                  <a:off x="513955" y="4561944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Freeform 32"/>
                <p:cNvSpPr>
                  <a:spLocks noChangeAspect="1"/>
                </p:cNvSpPr>
                <p:nvPr userDrawn="1"/>
              </p:nvSpPr>
              <p:spPr bwMode="gray">
                <a:xfrm>
                  <a:off x="513955" y="4686300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9626415" y="4906763"/>
                <a:ext cx="161904" cy="1965386"/>
                <a:chOff x="2071115" y="4906763"/>
                <a:chExt cx="161904" cy="1965386"/>
              </a:xfrm>
              <a:grpFill/>
            </p:grpSpPr>
            <p:grpSp>
              <p:nvGrpSpPr>
                <p:cNvPr id="24" name="Group 3"/>
                <p:cNvGrpSpPr/>
                <p:nvPr/>
              </p:nvGrpSpPr>
              <p:grpSpPr>
                <a:xfrm>
                  <a:off x="2071115" y="5782163"/>
                  <a:ext cx="161904" cy="1089986"/>
                  <a:chOff x="513955" y="4330963"/>
                  <a:chExt cx="121444" cy="817300"/>
                </a:xfrm>
                <a:grpFill/>
              </p:grpSpPr>
              <p:sp>
                <p:nvSpPr>
                  <p:cNvPr id="28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513955" y="4330963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9" name="Freeform 12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561944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Freeform 29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686300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7" name="Freeform 26"/>
                <p:cNvSpPr>
                  <a:spLocks noChangeAspect="1"/>
                </p:cNvSpPr>
                <p:nvPr userDrawn="1"/>
              </p:nvSpPr>
              <p:spPr bwMode="gray">
                <a:xfrm>
                  <a:off x="2071115" y="4906763"/>
                  <a:ext cx="161904" cy="616094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8" name="Group 3"/>
            <p:cNvGrpSpPr/>
            <p:nvPr/>
          </p:nvGrpSpPr>
          <p:grpSpPr>
            <a:xfrm>
              <a:off x="10142231" y="5067309"/>
              <a:ext cx="161904" cy="781940"/>
              <a:chOff x="513955" y="4561944"/>
              <a:chExt cx="121444" cy="586319"/>
            </a:xfrm>
            <a:grpFill/>
          </p:grpSpPr>
          <p:sp>
            <p:nvSpPr>
              <p:cNvPr id="20" name="Freeform 12"/>
              <p:cNvSpPr>
                <a:spLocks noChangeAspect="1"/>
              </p:cNvSpPr>
              <p:nvPr userDrawn="1"/>
            </p:nvSpPr>
            <p:spPr bwMode="gray">
              <a:xfrm>
                <a:off x="513955" y="4561944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eform 20"/>
              <p:cNvSpPr>
                <a:spLocks noChangeAspect="1"/>
              </p:cNvSpPr>
              <p:nvPr userDrawn="1"/>
            </p:nvSpPr>
            <p:spPr bwMode="gray">
              <a:xfrm>
                <a:off x="513955" y="4686300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</p:grpSp>
      </p:grp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08" y="1107797"/>
            <a:ext cx="1661264" cy="74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מלבן 6"/>
          <p:cNvSpPr/>
          <p:nvPr/>
        </p:nvSpPr>
        <p:spPr>
          <a:xfrm>
            <a:off x="0" y="5319353"/>
            <a:ext cx="2860972" cy="779754"/>
          </a:xfrm>
          <a:prstGeom prst="rect">
            <a:avLst/>
          </a:prstGeom>
          <a:solidFill>
            <a:srgbClr val="ED1A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000" b="1" dirty="0">
                <a:latin typeface="Calibri" panose="020F0502020204030204" pitchFamily="34" charset="0"/>
                <a:cs typeface="Calibri" panose="020F0502020204030204" pitchFamily="34" charset="0"/>
              </a:rPr>
              <a:t>ימי עיון קיבוצים</a:t>
            </a:r>
          </a:p>
          <a:p>
            <a:pPr algn="ctr"/>
            <a:r>
              <a:rPr lang="he-IL" sz="2000" b="1" dirty="0">
                <a:latin typeface="Calibri" panose="020F0502020204030204" pitchFamily="34" charset="0"/>
                <a:cs typeface="Calibri" panose="020F0502020204030204" pitchFamily="34" charset="0"/>
              </a:rPr>
              <a:t>ינואר 2021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CD3178-3A44-4D8A-ABCC-61155F833DE0}"/>
              </a:ext>
            </a:extLst>
          </p:cNvPr>
          <p:cNvSpPr/>
          <p:nvPr/>
        </p:nvSpPr>
        <p:spPr>
          <a:xfrm>
            <a:off x="3430911" y="1767360"/>
            <a:ext cx="8064896" cy="259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>
                <a:solidFill>
                  <a:srgbClr val="606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he-IL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פיתוח נדל"ן כמחולל שינוי בעולם הקיבוצי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e-IL" sz="4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רו"ח דורון שטיין</a:t>
            </a:r>
            <a:endParaRPr lang="en-US" sz="40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he-IL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שותף</a:t>
            </a:r>
            <a:r>
              <a:rPr lang="en-US" sz="4000" dirty="0">
                <a:solidFill>
                  <a:srgbClr val="606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606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91721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26868" y="803543"/>
            <a:ext cx="5127134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ts val="4000"/>
              </a:lnSpc>
            </a:pPr>
            <a:endParaRPr lang="he-IL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15486" y="290580"/>
            <a:ext cx="3373756" cy="48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ts val="3000"/>
              </a:lnSpc>
            </a:pPr>
            <a:r>
              <a:rPr lang="he-IL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קהילה ותעסוקה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35366" y="2201375"/>
            <a:ext cx="3685510" cy="438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lnSpc>
                <a:spcPts val="2800"/>
              </a:lnSpc>
              <a:buClr>
                <a:srgbClr val="02A5E2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חוסר ארצי – 150-200 אלף דירות.</a:t>
            </a:r>
          </a:p>
          <a:p>
            <a:pPr marL="355600" indent="-355600">
              <a:lnSpc>
                <a:spcPts val="2800"/>
              </a:lnSpc>
              <a:buClr>
                <a:srgbClr val="02A5E2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עתודות בקיבוצים – 60-80 אלף דירות (ללא בניה רוויה).</a:t>
            </a:r>
          </a:p>
          <a:p>
            <a:pPr marL="355600" indent="-355600">
              <a:lnSpc>
                <a:spcPts val="2800"/>
              </a:lnSpc>
              <a:buClr>
                <a:srgbClr val="02A5E2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בניה רוויה, הדבר הבא.</a:t>
            </a:r>
          </a:p>
          <a:p>
            <a:pPr marL="355600" indent="-355600">
              <a:lnSpc>
                <a:spcPts val="2800"/>
              </a:lnSpc>
              <a:buClr>
                <a:srgbClr val="02A5E2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קליטה לקו כחול, שדרוג תשתיות.</a:t>
            </a:r>
          </a:p>
          <a:p>
            <a:pPr marL="355600" indent="-355600">
              <a:lnSpc>
                <a:spcPts val="2800"/>
              </a:lnSpc>
              <a:buClr>
                <a:srgbClr val="02A5E2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מימון בניה ע"י הנקלטים.</a:t>
            </a:r>
          </a:p>
          <a:p>
            <a:pPr marL="355600" indent="-355600">
              <a:lnSpc>
                <a:spcPts val="2800"/>
              </a:lnSpc>
              <a:buClr>
                <a:srgbClr val="02A5E2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סיווג חכם של תקבולי הנקלטים.</a:t>
            </a:r>
          </a:p>
          <a:p>
            <a:pPr marL="355600" indent="-355600">
              <a:lnSpc>
                <a:spcPts val="2800"/>
              </a:lnSpc>
              <a:buClr>
                <a:srgbClr val="02A5E2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החלטת </a:t>
            </a:r>
            <a:r>
              <a:rPr lang="he-IL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רמ"י</a:t>
            </a: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1524 – המשך קיצוץ בזכויות.</a:t>
            </a:r>
          </a:p>
          <a:p>
            <a:pPr marL="355600" indent="-355600">
              <a:lnSpc>
                <a:spcPts val="2800"/>
              </a:lnSpc>
              <a:buClr>
                <a:srgbClr val="02A5E2"/>
              </a:buClr>
              <a:buFont typeface="Arial" panose="020B0604020202020204" pitchFamily="34" charset="0"/>
              <a:buChar char="◄"/>
            </a:pPr>
            <a:endParaRPr lang="he-IL" sz="21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>
              <a:lnSpc>
                <a:spcPts val="2800"/>
              </a:lnSpc>
              <a:buClr>
                <a:srgbClr val="02A5E2"/>
              </a:buClr>
              <a:buFont typeface="Arial" panose="020B0604020202020204" pitchFamily="34" charset="0"/>
              <a:buChar char="◄"/>
            </a:pPr>
            <a:endParaRPr lang="he-IL" sz="21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6574" y="2136202"/>
            <a:ext cx="3600400" cy="4741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rtl="1">
              <a:lnSpc>
                <a:spcPts val="2800"/>
              </a:lnSpc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ניצול מלוא שטחי תעסוקה (50-150 דונם).</a:t>
            </a:r>
          </a:p>
          <a:p>
            <a:pPr marL="355600" indent="-355600" rtl="1">
              <a:lnSpc>
                <a:spcPts val="2800"/>
              </a:lnSpc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דילמת התעסוקה.</a:t>
            </a:r>
          </a:p>
          <a:p>
            <a:pPr marL="355600" indent="-355600" rtl="1">
              <a:lnSpc>
                <a:spcPts val="2800"/>
              </a:lnSpc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השבת שטחי חקלאות-רכישת שטחי תעסוקה/מגורים.</a:t>
            </a:r>
          </a:p>
          <a:p>
            <a:pPr marL="355600" indent="-355600" rtl="1">
              <a:lnSpc>
                <a:spcPts val="2800"/>
              </a:lnSpc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שטחי תעסוקה </a:t>
            </a:r>
            <a:r>
              <a:rPr lang="he-IL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אשכוליים</a:t>
            </a:r>
            <a:endParaRPr lang="he-IL" sz="21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 rtl="1">
              <a:lnSpc>
                <a:spcPts val="2800"/>
              </a:lnSpc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היוון לתעסוקה ב – 0 עלות באזורי עדיפות.</a:t>
            </a:r>
          </a:p>
          <a:p>
            <a:pPr marL="355600" indent="-355600" rtl="1">
              <a:lnSpc>
                <a:spcPts val="2800"/>
              </a:lnSpc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תאגיד נדל"ן (היוון) עם או ללא שותף.</a:t>
            </a:r>
          </a:p>
          <a:p>
            <a:pPr marL="355600" indent="-355600" rtl="1">
              <a:lnSpc>
                <a:spcPts val="2800"/>
              </a:lnSpc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עליית ערך נדל"ן לתעסוקה.</a:t>
            </a:r>
          </a:p>
          <a:p>
            <a:pPr marL="355600" indent="-355600" rtl="1">
              <a:lnSpc>
                <a:spcPts val="2800"/>
              </a:lnSpc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תשואה 7-9% על ההשקעה.</a:t>
            </a:r>
          </a:p>
          <a:p>
            <a:pPr marL="355600" indent="-355600" rtl="1">
              <a:lnSpc>
                <a:spcPts val="2800"/>
              </a:lnSpc>
              <a:buClr>
                <a:srgbClr val="ED1A3B"/>
              </a:buClr>
              <a:buFont typeface="Arial" panose="020B0604020202020204" pitchFamily="34" charset="0"/>
              <a:buChar char="◄"/>
            </a:pPr>
            <a:endParaRPr lang="he-IL" sz="21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309774" y="1313148"/>
            <a:ext cx="5506712" cy="790111"/>
            <a:chOff x="5015086" y="2360580"/>
            <a:chExt cx="4935602" cy="2077326"/>
          </a:xfrm>
        </p:grpSpPr>
        <p:sp>
          <p:nvSpPr>
            <p:cNvPr id="10" name="מלבן 6"/>
            <p:cNvSpPr/>
            <p:nvPr/>
          </p:nvSpPr>
          <p:spPr>
            <a:xfrm>
              <a:off x="7089716" y="2360580"/>
              <a:ext cx="2860972" cy="779754"/>
            </a:xfrm>
            <a:prstGeom prst="rect">
              <a:avLst/>
            </a:prstGeom>
            <a:solidFill>
              <a:srgbClr val="02A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he-IL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נדל"ן מגורים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015086" y="4099746"/>
              <a:ext cx="0" cy="338160"/>
            </a:xfrm>
            <a:prstGeom prst="straightConnector1">
              <a:avLst/>
            </a:prstGeom>
            <a:ln w="76200">
              <a:solidFill>
                <a:srgbClr val="02A5E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629792" y="969939"/>
            <a:ext cx="3797076" cy="953203"/>
            <a:chOff x="2638822" y="1973745"/>
            <a:chExt cx="3797076" cy="2111317"/>
          </a:xfrm>
        </p:grpSpPr>
        <p:sp>
          <p:nvSpPr>
            <p:cNvPr id="8" name="מלבן 6"/>
            <p:cNvSpPr/>
            <p:nvPr/>
          </p:nvSpPr>
          <p:spPr>
            <a:xfrm>
              <a:off x="3574926" y="1973745"/>
              <a:ext cx="2860972" cy="779754"/>
            </a:xfrm>
            <a:prstGeom prst="rect">
              <a:avLst/>
            </a:prstGeom>
            <a:solidFill>
              <a:srgbClr val="ED1A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נדל"ן </a:t>
              </a:r>
              <a:r>
                <a:rPr lang="he-IL" sz="24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עיסקי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638822" y="2334990"/>
              <a:ext cx="936104" cy="1750072"/>
              <a:chOff x="2310532" y="2349674"/>
              <a:chExt cx="936104" cy="1750072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2350790" y="2349674"/>
                <a:ext cx="0" cy="1750072"/>
              </a:xfrm>
              <a:prstGeom prst="straightConnector1">
                <a:avLst/>
              </a:prstGeom>
              <a:ln w="76200">
                <a:solidFill>
                  <a:srgbClr val="ED1A3B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310532" y="2349674"/>
                <a:ext cx="936104" cy="0"/>
              </a:xfrm>
              <a:prstGeom prst="line">
                <a:avLst/>
              </a:prstGeom>
              <a:ln w="76200">
                <a:solidFill>
                  <a:srgbClr val="ED1A3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98" y="467050"/>
            <a:ext cx="1440160" cy="641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7742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5029</TotalTime>
  <Words>123</Words>
  <Application>Microsoft Office PowerPoint</Application>
  <PresentationFormat>מותאם אישית</PresentationFormat>
  <Paragraphs>23</Paragraphs>
  <Slides>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ערכת נושא Office</vt:lpstr>
      <vt:lpstr>מצגת של PowerPoint‏</vt:lpstr>
      <vt:lpstr>מצגת של PowerPoint‏</vt:lpstr>
    </vt:vector>
  </TitlesOfParts>
  <Company>BDO Ziv 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michaly</dc:creator>
  <cp:lastModifiedBy>Tzipora Danino</cp:lastModifiedBy>
  <cp:revision>708</cp:revision>
  <cp:lastPrinted>2017-09-11T17:32:06Z</cp:lastPrinted>
  <dcterms:created xsi:type="dcterms:W3CDTF">2009-12-14T14:07:27Z</dcterms:created>
  <dcterms:modified xsi:type="dcterms:W3CDTF">2021-01-24T10:00:22Z</dcterms:modified>
</cp:coreProperties>
</file>